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4" r:id="rId14"/>
    <p:sldId id="265" r:id="rId15"/>
    <p:sldId id="267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CED8DF-ECF2-45E9-B7B1-50D41CCE4129}" v="5" dt="2020-10-13T05:03:05.8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a/" TargetMode="External"/><Relationship Id="rId2" Type="http://schemas.openxmlformats.org/officeDocument/2006/relationships/hyperlink" Target="https://www.books2go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vancouver.craigslist.org/rds/" TargetMode="External"/><Relationship Id="rId7" Type="http://schemas.openxmlformats.org/officeDocument/2006/relationships/image" Target="../media/image18.jpg"/><Relationship Id="rId2" Type="http://schemas.openxmlformats.org/officeDocument/2006/relationships/hyperlink" Target="https://www.search4studenthous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laces4students.com/" TargetMode="External"/><Relationship Id="rId5" Type="http://schemas.openxmlformats.org/officeDocument/2006/relationships/hyperlink" Target="https://www.zoeken.ca/rent/basement/surrey+bc/all/" TargetMode="External"/><Relationship Id="rId4" Type="http://schemas.openxmlformats.org/officeDocument/2006/relationships/hyperlink" Target="https://www.kijiji.ca/h-british-columbia/9007" TargetMode="Externa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vancouver.craigslist.org/rds/apa/d/surrey-upper-west-one-bedroom-bsmnt-for/720933304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356" y="3089364"/>
            <a:ext cx="10327296" cy="806272"/>
          </a:xfrm>
        </p:spPr>
        <p:txBody>
          <a:bodyPr/>
          <a:lstStyle/>
          <a:p>
            <a:b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KPU: Bachelors of Business Administration</a:t>
            </a:r>
            <a:endParaRPr lang="en-CA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356" y="3895636"/>
            <a:ext cx="8825658" cy="86142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Budgeting 101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581" y="3980180"/>
            <a:ext cx="4189082" cy="20363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08" y="936196"/>
            <a:ext cx="3683450" cy="20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7670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endParaRPr lang="en-C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home (living with parents)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 out or order online: $35 per week; $1,680 per year</a:t>
            </a:r>
          </a:p>
          <a:p>
            <a:pPr marL="0" indent="0">
              <a:buNone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off-campus (living without parents)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Grocery/ Eating out/ Order online:  $350 per month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$4,200 per year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4792917"/>
            <a:ext cx="3061063" cy="1837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46" y="4874460"/>
            <a:ext cx="3512489" cy="1975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309" y="2276103"/>
            <a:ext cx="2853200" cy="2598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14" y="5498352"/>
            <a:ext cx="2441121" cy="13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6297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Cost/ Moving Cost </a:t>
            </a:r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12387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24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Cost</a:t>
            </a:r>
          </a:p>
          <a:p>
            <a:pPr lvl="1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Laptop: HP Silver Intel Core i7 (15.6 inch) - $899.00</a:t>
            </a:r>
          </a:p>
          <a:p>
            <a:pPr lvl="1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phone: $50 per month; $600 per year</a:t>
            </a:r>
          </a:p>
          <a:p>
            <a:pPr marL="457200" lvl="1" indent="0">
              <a:buNone/>
            </a:pP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>
              <a:buNone/>
            </a:pPr>
            <a:r>
              <a:rPr lang="en-US" sz="24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Cost</a:t>
            </a:r>
          </a:p>
          <a:p>
            <a:pPr lvl="1"/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U-Haul truck: $39.95 per day</a:t>
            </a:r>
          </a:p>
          <a:p>
            <a:pPr lvl="1"/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Mattress: $350</a:t>
            </a:r>
          </a:p>
          <a:p>
            <a:pPr lvl="1"/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Desk and Chair: $250</a:t>
            </a:r>
          </a:p>
          <a:p>
            <a:pPr lvl="1"/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Carpet: $150</a:t>
            </a:r>
          </a:p>
          <a:p>
            <a:pPr lvl="1"/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Bed: $300</a:t>
            </a:r>
          </a:p>
          <a:p>
            <a:pPr marL="457200" lvl="1" indent="0">
              <a:buNone/>
            </a:pP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33" y="2442754"/>
            <a:ext cx="3458593" cy="19454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912"/>
            <a:ext cx="1725794" cy="2070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27" y="4665434"/>
            <a:ext cx="4068490" cy="19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2637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Totals</a:t>
            </a:r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012869"/>
              </p:ext>
            </p:extLst>
          </p:nvPr>
        </p:nvGraphicFramePr>
        <p:xfrm>
          <a:off x="1154954" y="2484720"/>
          <a:ext cx="9542781" cy="4287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927">
                  <a:extLst>
                    <a:ext uri="{9D8B030D-6E8A-4147-A177-3AD203B41FA5}">
                      <a16:colId xmlns:a16="http://schemas.microsoft.com/office/drawing/2014/main" val="261165485"/>
                    </a:ext>
                  </a:extLst>
                </a:gridCol>
                <a:gridCol w="3180927">
                  <a:extLst>
                    <a:ext uri="{9D8B030D-6E8A-4147-A177-3AD203B41FA5}">
                      <a16:colId xmlns:a16="http://schemas.microsoft.com/office/drawing/2014/main" val="482693432"/>
                    </a:ext>
                  </a:extLst>
                </a:gridCol>
                <a:gridCol w="3180927">
                  <a:extLst>
                    <a:ext uri="{9D8B030D-6E8A-4147-A177-3AD203B41FA5}">
                      <a16:colId xmlns:a16="http://schemas.microsoft.com/office/drawing/2014/main" val="3350556953"/>
                    </a:ext>
                  </a:extLst>
                </a:gridCol>
              </a:tblGrid>
              <a:tr h="401006">
                <a:tc>
                  <a:txBody>
                    <a:bodyPr/>
                    <a:lstStyle/>
                    <a:p>
                      <a:r>
                        <a:rPr lang="en-US" sz="1900" dirty="0"/>
                        <a:t>Yearly Cost</a:t>
                      </a:r>
                      <a:endParaRPr lang="en-CA" sz="1900" dirty="0"/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Student living</a:t>
                      </a:r>
                      <a:r>
                        <a:rPr lang="en-US" sz="1900" baseline="0" dirty="0"/>
                        <a:t> at home</a:t>
                      </a:r>
                      <a:endParaRPr lang="en-CA" sz="1900" dirty="0"/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Students living in the community</a:t>
                      </a:r>
                      <a:endParaRPr lang="en-CA" sz="1900" dirty="0"/>
                    </a:p>
                  </a:txBody>
                  <a:tcPr marL="98878" marR="98878" marT="49439" marB="49439"/>
                </a:tc>
                <a:extLst>
                  <a:ext uri="{0D108BD9-81ED-4DB2-BD59-A6C34878D82A}">
                    <a16:rowId xmlns:a16="http://schemas.microsoft.com/office/drawing/2014/main" val="2960233760"/>
                  </a:ext>
                </a:extLst>
              </a:tr>
              <a:tr h="401006">
                <a:tc>
                  <a:txBody>
                    <a:bodyPr/>
                    <a:lstStyle/>
                    <a:p>
                      <a:r>
                        <a:rPr lang="en-US" sz="1900" b="1" i="1" dirty="0">
                          <a:effectLst/>
                        </a:rPr>
                        <a:t>Tuition Fees</a:t>
                      </a:r>
                      <a:endParaRPr lang="en-CA" sz="1900" b="1" i="1" dirty="0">
                        <a:effectLst/>
                      </a:endParaRP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effectLst/>
                        </a:rPr>
                        <a:t>$3540.00</a:t>
                      </a: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>
                          <a:effectLst/>
                        </a:rPr>
                        <a:t>$3540.00</a:t>
                      </a:r>
                    </a:p>
                  </a:txBody>
                  <a:tcPr marL="98878" marR="98878" marT="49439" marB="49439"/>
                </a:tc>
                <a:extLst>
                  <a:ext uri="{0D108BD9-81ED-4DB2-BD59-A6C34878D82A}">
                    <a16:rowId xmlns:a16="http://schemas.microsoft.com/office/drawing/2014/main" val="3852256225"/>
                  </a:ext>
                </a:extLst>
              </a:tr>
              <a:tr h="401006">
                <a:tc>
                  <a:txBody>
                    <a:bodyPr/>
                    <a:lstStyle/>
                    <a:p>
                      <a:r>
                        <a:rPr lang="en-US" sz="1900" b="1" i="1" dirty="0">
                          <a:effectLst/>
                        </a:rPr>
                        <a:t>Books/Supplies</a:t>
                      </a:r>
                      <a:endParaRPr lang="en-CA" sz="1900" b="1" i="1" dirty="0">
                        <a:effectLst/>
                      </a:endParaRP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$1200.00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1" dirty="0"/>
                        <a:t>$1200.00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extLst>
                  <a:ext uri="{0D108BD9-81ED-4DB2-BD59-A6C34878D82A}">
                    <a16:rowId xmlns:a16="http://schemas.microsoft.com/office/drawing/2014/main" val="3387477010"/>
                  </a:ext>
                </a:extLst>
              </a:tr>
              <a:tr h="401006">
                <a:tc>
                  <a:txBody>
                    <a:bodyPr/>
                    <a:lstStyle/>
                    <a:p>
                      <a:r>
                        <a:rPr lang="en-US" sz="1900" b="1" i="1" dirty="0">
                          <a:effectLst/>
                        </a:rPr>
                        <a:t>Student Fees</a:t>
                      </a:r>
                      <a:endParaRPr lang="en-CA" sz="1900" b="1" i="1" dirty="0">
                        <a:effectLst/>
                      </a:endParaRP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$670.78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$670.78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extLst>
                  <a:ext uri="{0D108BD9-81ED-4DB2-BD59-A6C34878D82A}">
                    <a16:rowId xmlns:a16="http://schemas.microsoft.com/office/drawing/2014/main" val="1698521684"/>
                  </a:ext>
                </a:extLst>
              </a:tr>
              <a:tr h="40100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1" dirty="0">
                          <a:effectLst/>
                        </a:rPr>
                        <a:t>Transportation</a:t>
                      </a:r>
                      <a:r>
                        <a:rPr lang="en-US" sz="1900" b="1" i="1" baseline="0" dirty="0">
                          <a:effectLst/>
                        </a:rPr>
                        <a:t> </a:t>
                      </a:r>
                      <a:endParaRPr lang="en-CA" sz="1900" b="1" i="1" dirty="0">
                        <a:effectLst/>
                      </a:endParaRP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$640.00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1" dirty="0"/>
                        <a:t>$640.00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extLst>
                  <a:ext uri="{0D108BD9-81ED-4DB2-BD59-A6C34878D82A}">
                    <a16:rowId xmlns:a16="http://schemas.microsoft.com/office/drawing/2014/main" val="2937006816"/>
                  </a:ext>
                </a:extLst>
              </a:tr>
              <a:tr h="401006">
                <a:tc>
                  <a:txBody>
                    <a:bodyPr/>
                    <a:lstStyle/>
                    <a:p>
                      <a:r>
                        <a:rPr lang="en-US" sz="1900" b="1" i="1" dirty="0">
                          <a:effectLst/>
                        </a:rPr>
                        <a:t>Housing</a:t>
                      </a:r>
                      <a:endParaRPr lang="en-CA" sz="1900" b="1" i="1" dirty="0">
                        <a:effectLst/>
                      </a:endParaRP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$6400-</a:t>
                      </a:r>
                      <a:r>
                        <a:rPr lang="en-US" sz="1900" b="1" i="1" baseline="0" dirty="0"/>
                        <a:t> $8800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extLst>
                  <a:ext uri="{0D108BD9-81ED-4DB2-BD59-A6C34878D82A}">
                    <a16:rowId xmlns:a16="http://schemas.microsoft.com/office/drawing/2014/main" val="2005374522"/>
                  </a:ext>
                </a:extLst>
              </a:tr>
              <a:tr h="401006">
                <a:tc>
                  <a:txBody>
                    <a:bodyPr/>
                    <a:lstStyle/>
                    <a:p>
                      <a:r>
                        <a:rPr lang="en-US" sz="1900" b="1" i="1" dirty="0">
                          <a:effectLst/>
                        </a:rPr>
                        <a:t>Food</a:t>
                      </a:r>
                      <a:endParaRPr lang="en-CA" sz="1900" b="1" i="1" dirty="0">
                        <a:effectLst/>
                      </a:endParaRP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$1680.00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$4200.00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extLst>
                  <a:ext uri="{0D108BD9-81ED-4DB2-BD59-A6C34878D82A}">
                    <a16:rowId xmlns:a16="http://schemas.microsoft.com/office/drawing/2014/main" val="3595537060"/>
                  </a:ext>
                </a:extLst>
              </a:tr>
              <a:tr h="401006">
                <a:tc>
                  <a:txBody>
                    <a:bodyPr/>
                    <a:lstStyle/>
                    <a:p>
                      <a:r>
                        <a:rPr lang="en-US" sz="1900" b="1" i="1" baseline="0" dirty="0">
                          <a:effectLst/>
                        </a:rPr>
                        <a:t>Special </a:t>
                      </a:r>
                      <a:r>
                        <a:rPr lang="en-US" sz="1900" b="1" i="1" dirty="0">
                          <a:effectLst/>
                        </a:rPr>
                        <a:t>Cost </a:t>
                      </a:r>
                      <a:endParaRPr lang="en-CA" sz="1900" b="1" i="1" dirty="0">
                        <a:effectLst/>
                      </a:endParaRP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$1499.00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i="1" dirty="0"/>
                        <a:t>$1499.00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extLst>
                  <a:ext uri="{0D108BD9-81ED-4DB2-BD59-A6C34878D82A}">
                    <a16:rowId xmlns:a16="http://schemas.microsoft.com/office/drawing/2014/main" val="2722838940"/>
                  </a:ext>
                </a:extLst>
              </a:tr>
              <a:tr h="401006">
                <a:tc>
                  <a:txBody>
                    <a:bodyPr/>
                    <a:lstStyle/>
                    <a:p>
                      <a:r>
                        <a:rPr lang="en-US" sz="1900" b="1" i="1" dirty="0">
                          <a:effectLst/>
                        </a:rPr>
                        <a:t>Moving Cost </a:t>
                      </a:r>
                      <a:endParaRPr lang="en-CA" sz="1900" b="1" i="1" dirty="0">
                        <a:effectLst/>
                      </a:endParaRP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$0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/>
                        <a:t>$1089.95</a:t>
                      </a:r>
                      <a:endParaRPr lang="en-CA" sz="1900" b="1" i="1" dirty="0"/>
                    </a:p>
                  </a:txBody>
                  <a:tcPr marL="98878" marR="98878" marT="49439" marB="49439"/>
                </a:tc>
                <a:extLst>
                  <a:ext uri="{0D108BD9-81ED-4DB2-BD59-A6C34878D82A}">
                    <a16:rowId xmlns:a16="http://schemas.microsoft.com/office/drawing/2014/main" val="2293024948"/>
                  </a:ext>
                </a:extLst>
              </a:tr>
              <a:tr h="401006">
                <a:tc>
                  <a:txBody>
                    <a:bodyPr/>
                    <a:lstStyle/>
                    <a:p>
                      <a:r>
                        <a:rPr lang="en-US" sz="19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CA" sz="19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$9229.78</a:t>
                      </a:r>
                      <a:endParaRPr lang="en-CA" sz="19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8878" marR="98878" marT="49439" marB="49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$19239.73 - $21639.73</a:t>
                      </a:r>
                      <a:endParaRPr lang="en-CA" sz="19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8878" marR="98878" marT="49439" marB="49439"/>
                </a:tc>
                <a:extLst>
                  <a:ext uri="{0D108BD9-81ED-4DB2-BD59-A6C34878D82A}">
                    <a16:rowId xmlns:a16="http://schemas.microsoft.com/office/drawing/2014/main" val="745667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47520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8" y="2304472"/>
            <a:ext cx="6439989" cy="4553528"/>
          </a:xfrm>
        </p:spPr>
      </p:pic>
      <p:sp>
        <p:nvSpPr>
          <p:cNvPr id="9" name="Rectangle 8"/>
          <p:cNvSpPr/>
          <p:nvPr/>
        </p:nvSpPr>
        <p:spPr>
          <a:xfrm>
            <a:off x="7132708" y="5950412"/>
            <a:ext cx="49664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By: </a:t>
            </a:r>
            <a:r>
              <a:rPr lang="en-US" sz="3600" b="0" cap="none" spc="0" dirty="0" err="1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Yashika</a:t>
            </a:r>
            <a:r>
              <a:rPr lang="en-US" sz="3600" b="0" cap="none" spc="0" dirty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orte" panose="03060902040502070203" pitchFamily="66" charset="0"/>
              </a:rPr>
              <a:t> Mahajan</a:t>
            </a:r>
          </a:p>
        </p:txBody>
      </p:sp>
    </p:spTree>
    <p:extLst>
      <p:ext uri="{BB962C8B-B14F-4D97-AF65-F5344CB8AC3E}">
        <p14:creationId xmlns:p14="http://schemas.microsoft.com/office/powerpoint/2010/main" val="100242419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Tuition/Student Fees</a:t>
            </a:r>
            <a:endParaRPr lang="en-C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Tuition fees</a:t>
            </a:r>
          </a:p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cost for taking 24 credits: $3540.00</a:t>
            </a:r>
          </a:p>
          <a:p>
            <a:pPr marL="0" indent="0">
              <a:buNone/>
            </a:pPr>
            <a:r>
              <a:rPr lang="en-US" sz="20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fees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Levied Student Fees: $247.68</a:t>
            </a:r>
          </a:p>
          <a:p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Kwantlen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 Association Fees: $222.25 </a:t>
            </a:r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KSA Extended Health Plan: $87.55 per year</a:t>
            </a:r>
          </a:p>
          <a:p>
            <a:r>
              <a:rPr lang="en-C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KSA Dental Plan: $113.30 per year</a:t>
            </a:r>
          </a:p>
          <a:p>
            <a:pPr marL="0" indent="0">
              <a:buNone/>
            </a:pP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Total- $670.78 per year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50" y="2884977"/>
            <a:ext cx="2604634" cy="17293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939" y="4895810"/>
            <a:ext cx="2342061" cy="19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613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&amp; Supplies</a:t>
            </a:r>
            <a:endParaRPr lang="en-C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&amp; Supplies: $1200 per year</a:t>
            </a:r>
          </a:p>
          <a:p>
            <a:r>
              <a:rPr lang="en-US" sz="19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save money on books?</a:t>
            </a:r>
          </a:p>
          <a:p>
            <a:pPr>
              <a:buFont typeface="+mj-lt"/>
              <a:buAutoNum type="arabicPeriod"/>
            </a:pPr>
            <a:r>
              <a:rPr lang="en-US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buying used books.</a:t>
            </a:r>
          </a:p>
          <a:p>
            <a:pPr>
              <a:buFont typeface="+mj-lt"/>
              <a:buAutoNum type="arabicPeriod"/>
            </a:pPr>
            <a:r>
              <a:rPr lang="en-US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out the price of e-books.</a:t>
            </a:r>
          </a:p>
          <a:p>
            <a:pPr>
              <a:buFont typeface="+mj-lt"/>
              <a:buAutoNum type="arabicPeriod"/>
            </a:pPr>
            <a:r>
              <a:rPr lang="en-US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 your textbooks online.</a:t>
            </a:r>
          </a:p>
          <a:p>
            <a:pPr>
              <a:buFont typeface="+mj-lt"/>
              <a:buAutoNum type="arabicPeriod"/>
            </a:pPr>
            <a:r>
              <a:rPr lang="en-US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Buying the older edition. </a:t>
            </a:r>
          </a:p>
          <a:p>
            <a:pPr>
              <a:buFont typeface="+mj-lt"/>
              <a:buAutoNum type="arabicPeriod"/>
            </a:pPr>
            <a:r>
              <a:rPr lang="en-US" sz="1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finding in the library.</a:t>
            </a:r>
            <a:endParaRPr lang="en-US" sz="1700" b="1" i="1" dirty="0"/>
          </a:p>
          <a:p>
            <a:endParaRPr lang="en-US" b="1" i="1" dirty="0"/>
          </a:p>
          <a:p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your high school/old supplies in the university for example binders, markers, calculators, etc.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29" y="3116229"/>
            <a:ext cx="2594719" cy="172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446" y="3670664"/>
            <a:ext cx="2438424" cy="1922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24379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 &amp; Supplies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find books?</a:t>
            </a:r>
          </a:p>
          <a:p>
            <a:pPr>
              <a:buFont typeface="+mj-lt"/>
              <a:buAutoNum type="arabicPeriod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Books2go 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https://www.books2go.ca/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KPU Bookstore</a:t>
            </a:r>
          </a:p>
          <a:p>
            <a:pPr>
              <a:buFont typeface="+mj-lt"/>
              <a:buAutoNum type="arabicPeriod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Amazon</a:t>
            </a: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https://www.amazon.ca/</a:t>
            </a:r>
            <a:r>
              <a:rPr lang="en-US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+mj-lt"/>
              <a:buAutoNum type="arabicPeriod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Facebook(Marketplace)</a:t>
            </a:r>
          </a:p>
          <a:p>
            <a:pPr>
              <a:buFont typeface="+mj-lt"/>
              <a:buAutoNum type="arabicPeriod"/>
            </a:pP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CA" b="1" i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49" y="2603500"/>
            <a:ext cx="2616696" cy="14718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3" y="4327195"/>
            <a:ext cx="2753257" cy="14408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783" y="4475188"/>
            <a:ext cx="2745979" cy="15446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676367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56364"/>
            <a:ext cx="7957143" cy="308010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Multi-Pass: $52.50 per month; $420 per year</a:t>
            </a:r>
            <a:endParaRPr lang="en-US" dirty="0"/>
          </a:p>
          <a:p>
            <a:pPr marL="0" indent="0">
              <a:buNone/>
            </a:pPr>
            <a:r>
              <a:rPr lang="en-US" sz="2000" b="1" i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Driving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required to get to KPU Surrey Campus: 14 minutes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$40 biweekly; $640 per year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Parking: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Excluded (parking is currently free because of COVID-19)</a:t>
            </a: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Otherwise it’s $190 per semester.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396" y="4857312"/>
            <a:ext cx="2939505" cy="1830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9" y="5040987"/>
            <a:ext cx="3851366" cy="146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097" y="2222331"/>
            <a:ext cx="2721133" cy="46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7252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07557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Transit:</a:t>
            </a:r>
          </a:p>
          <a:p>
            <a:pPr marL="0" indent="0">
              <a:buNone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required to get to KPU Surrey Campus: 26minutes</a:t>
            </a:r>
          </a:p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to 96 Ave, Scott Road  (7 min)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Board the 319 bus Newton Exchange 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Exit bus at  76 Ave,128 St </a:t>
            </a:r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 to KPU (2 min)</a:t>
            </a:r>
          </a:p>
          <a:p>
            <a:pPr marL="0" indent="0">
              <a:buNone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CA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29" y="4895344"/>
            <a:ext cx="3049089" cy="185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43" y="2338926"/>
            <a:ext cx="2828419" cy="451907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7882401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</a:t>
            </a:r>
            <a:endParaRPr lang="en-C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0708" y="2603500"/>
            <a:ext cx="8825659" cy="3416300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with Parents: </a:t>
            </a: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depends upon everyone’s personal choice, decision and convenience. </a:t>
            </a:r>
            <a:endParaRPr lang="en-US" sz="7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7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On-Campus: </a:t>
            </a:r>
            <a:r>
              <a:rPr lang="en-US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KPU doesn’t have school housing/dorms.</a:t>
            </a:r>
          </a:p>
          <a:p>
            <a:r>
              <a:rPr lang="en-US" sz="7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Off- Campus: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Renting out 2 bedroom basement/condo: $1100- $1500 per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Renting out 1 bedroom basement: $700- $1000 per month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Features: Air conditioner, refrigerator, laundry (twice a week), internet (maybe), furnished (depending upon your choice),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 place near your campus and any other place which will be convenient to you.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Utilities must include: Heat, water and electricity. </a:t>
            </a:r>
          </a:p>
          <a:p>
            <a:pPr marL="457200" indent="-457200">
              <a:buFont typeface="+mj-lt"/>
              <a:buAutoNum type="arabicPeriod"/>
            </a:pPr>
            <a:endParaRPr lang="en-US" sz="6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6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CA" sz="6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298" y="2603500"/>
            <a:ext cx="2502702" cy="1826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298" y="4588140"/>
            <a:ext cx="2493645" cy="26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3252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</a:t>
            </a:r>
            <a:endParaRPr lang="en-C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search for off- campus housing places?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https://www.search4studenthousing.com/</a:t>
            </a:r>
            <a:endParaRPr lang="en-C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https://vancouver.craigslist.org/rds/</a:t>
            </a:r>
            <a:endParaRPr lang="en-C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https://www.kijiji.ca/h-british-columbia/9007</a:t>
            </a:r>
            <a:endParaRPr lang="en-C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https://www.zoeken.ca/rent/basement/surrey+bc/all/</a:t>
            </a:r>
            <a:endParaRPr lang="en-C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https://www.places4students.com/</a:t>
            </a:r>
            <a:endParaRPr lang="en-C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endParaRPr lang="en-C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949" y="2421526"/>
            <a:ext cx="2656114" cy="1792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4" y="4900747"/>
            <a:ext cx="1813560" cy="1813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349" y="4674801"/>
            <a:ext cx="2960914" cy="197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14312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Housing</a:t>
            </a:r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off-campus housing place that I had found near my campus is:-</a:t>
            </a:r>
          </a:p>
          <a:p>
            <a:pPr marL="0" indent="0">
              <a:buNone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+mj-lt"/>
              <a:buAutoNum type="arabicPeriod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Rent- $975 per month</a:t>
            </a:r>
          </a:p>
          <a:p>
            <a:pPr>
              <a:buFont typeface="+mj-lt"/>
              <a:buAutoNum type="arabicPeriod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Cable and Wi-Fi Included.</a:t>
            </a:r>
          </a:p>
          <a:p>
            <a:pPr>
              <a:buFont typeface="+mj-lt"/>
              <a:buAutoNum type="arabicPeriod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Utilities included- Hydro and electricity(heat)</a:t>
            </a:r>
          </a:p>
          <a:p>
            <a:pPr>
              <a:buFont typeface="+mj-lt"/>
              <a:buAutoNum type="arabicPeriod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– Next to Amrit Prakash temple, close to the fruiticana store.</a:t>
            </a:r>
          </a:p>
          <a:p>
            <a:pPr>
              <a:buFont typeface="+mj-lt"/>
              <a:buAutoNum type="arabicPeriod"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laundry</a:t>
            </a:r>
          </a:p>
          <a:p>
            <a:pPr marL="0" indent="0">
              <a:buNone/>
            </a:pP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https://vancouver.craigslist.org/rds/apa/d/surrey-upper-west-one-bedroom-bsmnt-for/7209333042.html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C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18" y="3232052"/>
            <a:ext cx="3409405" cy="186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5111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8172f5db-66da-4cd6-85ab-58a437665af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49D88F2563E1479831F91CA28B4333" ma:contentTypeVersion="12" ma:contentTypeDescription="Create a new document." ma:contentTypeScope="" ma:versionID="df5b586b2998189af059b0147fcb85e0">
  <xsd:schema xmlns:xsd="http://www.w3.org/2001/XMLSchema" xmlns:xs="http://www.w3.org/2001/XMLSchema" xmlns:p="http://schemas.microsoft.com/office/2006/metadata/properties" xmlns:ns2="8172f5db-66da-4cd6-85ab-58a437665af3" xmlns:ns3="9bd1515e-55b5-47fc-a333-ad8facfe64ea" targetNamespace="http://schemas.microsoft.com/office/2006/metadata/properties" ma:root="true" ma:fieldsID="309955968ae01636e58e3571cabaf2a1" ns2:_="" ns3:_="">
    <xsd:import namespace="8172f5db-66da-4cd6-85ab-58a437665af3"/>
    <xsd:import namespace="9bd1515e-55b5-47fc-a333-ad8facfe64e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2f5db-66da-4cd6-85ab-58a437665af3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515e-55b5-47fc-a333-ad8facfe64e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AD2C92-4220-4E5F-AC3A-745B4468E9AF}">
  <ds:schemaRefs>
    <ds:schemaRef ds:uri="http://schemas.microsoft.com/office/2006/documentManagement/types"/>
    <ds:schemaRef ds:uri="9bd1515e-55b5-47fc-a333-ad8facfe64ea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8172f5db-66da-4cd6-85ab-58a437665af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1F57A8F-FD6C-4F5A-9D36-B073910DB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2f5db-66da-4cd6-85ab-58a437665af3"/>
    <ds:schemaRef ds:uri="9bd1515e-55b5-47fc-a333-ad8facfe64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DDBD2C-BD75-4627-A29E-8158EE6DA9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562</TotalTime>
  <Words>688</Words>
  <Application>Microsoft Office PowerPoint</Application>
  <PresentationFormat>Widescreen</PresentationFormat>
  <Paragraphs>122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Forte</vt:lpstr>
      <vt:lpstr>Wingdings 3</vt:lpstr>
      <vt:lpstr>Ion Boardroom</vt:lpstr>
      <vt:lpstr> KPU: Bachelors of Business Administration</vt:lpstr>
      <vt:lpstr>Tuition/Student Fees</vt:lpstr>
      <vt:lpstr>Books &amp; Supplies</vt:lpstr>
      <vt:lpstr>Books &amp; Supplies</vt:lpstr>
      <vt:lpstr>Transportation</vt:lpstr>
      <vt:lpstr>Transportation</vt:lpstr>
      <vt:lpstr>Housing</vt:lpstr>
      <vt:lpstr>Housing</vt:lpstr>
      <vt:lpstr>Housing</vt:lpstr>
      <vt:lpstr>Food</vt:lpstr>
      <vt:lpstr>Special Cost/ Moving Cost </vt:lpstr>
      <vt:lpstr>Totals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KPU: Bachelors of Business Administration</dc:title>
  <dc:creator>User</dc:creator>
  <cp:lastModifiedBy>Devinder Deol</cp:lastModifiedBy>
  <cp:revision>54</cp:revision>
  <dcterms:created xsi:type="dcterms:W3CDTF">2020-10-06T06:00:41Z</dcterms:created>
  <dcterms:modified xsi:type="dcterms:W3CDTF">2021-01-31T23:57:01Z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0x0101002349D88F2563E1479831F91CA28B4333</vt:lpwstr>
  </property>
</Properties>
</file>